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7" r:id="rId4"/>
    <p:sldId id="257" r:id="rId5"/>
    <p:sldId id="258" r:id="rId6"/>
    <p:sldId id="268" r:id="rId7"/>
    <p:sldId id="259" r:id="rId8"/>
    <p:sldId id="269" r:id="rId9"/>
    <p:sldId id="260" r:id="rId10"/>
    <p:sldId id="261" r:id="rId11"/>
    <p:sldId id="263" r:id="rId12"/>
    <p:sldId id="262" r:id="rId13"/>
    <p:sldId id="270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11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46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436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67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567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94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68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0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8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77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EAD70-C9B6-43C8-90AE-C3A4C0BA4BA1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AAEA58CF-C3E0-458C-B0C4-BD7E2476E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04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1146122" y="2100982"/>
            <a:ext cx="966243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8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Xây </a:t>
            </a:r>
            <a:r>
              <a:rPr lang="en-US" sz="4800" b="1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Dựng Website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800" b="1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Bán </a:t>
            </a:r>
            <a:r>
              <a:rPr lang="en-US" sz="48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</a:t>
            </a:r>
            <a:r>
              <a:rPr lang="en-US" sz="4800" b="1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hụ </a:t>
            </a: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</a:t>
            </a:r>
            <a:r>
              <a:rPr lang="en-US" sz="4800" b="1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iện </a:t>
            </a:r>
            <a:r>
              <a:rPr lang="en-US" sz="4800" b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Điện </a:t>
            </a:r>
            <a:r>
              <a:rPr lang="en-US" sz="4800" b="1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Tử </a:t>
            </a: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Goojodoq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1235408" y="4801789"/>
            <a:ext cx="3347285" cy="1503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GVHD: Ths Phạm Minh Đương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SVTH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Châu Thanh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Thiện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MSSV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110122163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Lớp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DA22TTC</a:t>
            </a:r>
            <a:endParaRPr lang="en-US" dirty="0"/>
          </a:p>
        </p:txBody>
      </p:sp>
      <p:pic>
        <p:nvPicPr>
          <p:cNvPr id="7" name="Picture 2" descr="Tập tin:Logo Trường Đại học Trà Vinh.png – Wikipedia tiếng Việ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27" y="85283"/>
            <a:ext cx="1208449" cy="120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1"/>
          <p:cNvSpPr/>
          <p:nvPr/>
        </p:nvSpPr>
        <p:spPr>
          <a:xfrm>
            <a:off x="2903214" y="60963"/>
            <a:ext cx="6148251" cy="11591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600"/>
              </a:spcBef>
              <a:buNone/>
            </a:pPr>
            <a:r>
              <a:rPr lang="en-US" sz="3200" b="1" smtClean="0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Trường </a:t>
            </a:r>
            <a:r>
              <a:rPr lang="en-US" sz="3200" b="1" dirty="0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Kỹ </a:t>
            </a:r>
            <a:r>
              <a:rPr lang="en-US" sz="3200" b="1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thuật </a:t>
            </a:r>
            <a:r>
              <a:rPr lang="en-US" sz="3200" b="1" smtClean="0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và </a:t>
            </a:r>
            <a:r>
              <a:rPr lang="en-US" sz="3200" b="1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Công </a:t>
            </a:r>
            <a:r>
              <a:rPr lang="en-US" sz="3200" b="1" smtClean="0">
                <a:solidFill>
                  <a:srgbClr val="00206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nghệ</a:t>
            </a:r>
            <a:endParaRPr lang="en-US" sz="1050" b="1" smtClean="0">
              <a:solidFill>
                <a:srgbClr val="00206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ctr">
              <a:spcBef>
                <a:spcPts val="600"/>
              </a:spcBef>
              <a:buNone/>
            </a:pPr>
            <a:r>
              <a:rPr lang="en-US" sz="3200" b="1" smtClean="0">
                <a:solidFill>
                  <a:srgbClr val="002060"/>
                </a:solidFill>
                <a:latin typeface="Inter" pitchFamily="34" charset="0"/>
                <a:ea typeface="Inter" pitchFamily="34" charset="-122"/>
              </a:rPr>
              <a:t>Khoa Công Nghệ Thông Tin</a:t>
            </a:r>
            <a:endParaRPr lang="en-US" sz="3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221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6000208" y="1368101"/>
            <a:ext cx="5895703" cy="4106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b="1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Chức năng cho khách </a:t>
            </a:r>
            <a:r>
              <a:rPr lang="en-US" sz="1600" b="1" smtClean="0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hàng: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Tìm kiếm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sản phẩm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Hệ thống tìm kiếm kết hợp bộ lọc đa tầng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giúp khách hang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dễ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tiếp cận sản phẩm mong muốn.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Trải nghiệm sản phẩm trực quan: Cung cấp thông tin chi tiết với hình ảnh sắc nét, thông số kỹ thuật đầy đủ.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Quy trình mua sắm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dễ đang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Giỏ hàng tự động tính toán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tổng chi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phí, cho phép áp dụng mã giảm giá ngay tại bước thanh toán.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Thanh toán đa dạng: Tích hợp cổng thanh toán PayOS an toàn, hỗ trợ đầy đủ các phương thức từ COD đến chuyển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khoản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Cá nhân hóa người dùng: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 phép lưu sổ địa chỉ, xem lịch sử mua hang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theo dõi trạng thái đơn hàng theo thời gian thực.</a:t>
            </a:r>
            <a:endParaRPr lang="en-US" sz="1600" dirty="0"/>
          </a:p>
        </p:txBody>
      </p:sp>
      <p:pic>
        <p:nvPicPr>
          <p:cNvPr id="8195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64"/>
          <a:stretch>
            <a:fillRect/>
          </a:stretch>
        </p:blipFill>
        <p:spPr bwMode="auto">
          <a:xfrm>
            <a:off x="300855" y="1533566"/>
            <a:ext cx="2763835" cy="2254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1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2" b="61442"/>
          <a:stretch/>
        </p:blipFill>
        <p:spPr bwMode="auto">
          <a:xfrm>
            <a:off x="3257418" y="1533566"/>
            <a:ext cx="2583746" cy="2237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629" y="3971109"/>
            <a:ext cx="3592573" cy="232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0"/>
          <p:cNvSpPr/>
          <p:nvPr/>
        </p:nvSpPr>
        <p:spPr>
          <a:xfrm>
            <a:off x="721639" y="566976"/>
            <a:ext cx="527856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 Kết quả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nghiên cứu</a:t>
            </a:r>
          </a:p>
        </p:txBody>
      </p:sp>
    </p:spTree>
    <p:extLst>
      <p:ext uri="{BB962C8B-B14F-4D97-AF65-F5344CB8AC3E}">
        <p14:creationId xmlns:p14="http://schemas.microsoft.com/office/powerpoint/2010/main" val="238477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47764" y="903758"/>
            <a:ext cx="650647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2400" b="1" smtClean="0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Thiết kế giao diện — Quản trị</a:t>
            </a:r>
            <a:endParaRPr lang="en-US" sz="2400" dirty="0">
              <a:solidFill>
                <a:srgbClr val="002060"/>
              </a:solidFill>
            </a:endParaRPr>
          </a:p>
        </p:txBody>
      </p:sp>
      <p:pic>
        <p:nvPicPr>
          <p:cNvPr id="3074" name="Picture 2" descr="Screenshot 2025-12-25 20335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42" y="1710408"/>
            <a:ext cx="5765800" cy="233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8"/>
          <a:stretch>
            <a:fillRect/>
          </a:stretch>
        </p:blipFill>
        <p:spPr bwMode="auto">
          <a:xfrm>
            <a:off x="6462766" y="1703210"/>
            <a:ext cx="4860879" cy="234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42" y="4202294"/>
            <a:ext cx="57912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083" y="4116878"/>
            <a:ext cx="4975909" cy="2449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0"/>
          <p:cNvSpPr/>
          <p:nvPr/>
        </p:nvSpPr>
        <p:spPr>
          <a:xfrm>
            <a:off x="721639" y="488601"/>
            <a:ext cx="527856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 Kết quả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nghiên cứu</a:t>
            </a:r>
          </a:p>
        </p:txBody>
      </p:sp>
    </p:spTree>
    <p:extLst>
      <p:ext uri="{BB962C8B-B14F-4D97-AF65-F5344CB8AC3E}">
        <p14:creationId xmlns:p14="http://schemas.microsoft.com/office/powerpoint/2010/main" val="3180170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82601" y="972836"/>
            <a:ext cx="735120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2400" b="1" smtClean="0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Thiết kế giao diện — Khách hàng</a:t>
            </a:r>
            <a:endParaRPr lang="en-US" sz="2400" dirty="0">
              <a:solidFill>
                <a:srgbClr val="002060"/>
              </a:solidFill>
            </a:endParaRPr>
          </a:p>
        </p:txBody>
      </p:sp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64"/>
          <a:stretch>
            <a:fillRect/>
          </a:stretch>
        </p:blipFill>
        <p:spPr bwMode="auto">
          <a:xfrm>
            <a:off x="956768" y="1799429"/>
            <a:ext cx="3188511" cy="2601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1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2" b="60334"/>
          <a:stretch/>
        </p:blipFill>
        <p:spPr bwMode="auto">
          <a:xfrm>
            <a:off x="4458205" y="1880203"/>
            <a:ext cx="2794902" cy="2490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554" y="4484537"/>
            <a:ext cx="3387040" cy="2287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139" y="1841592"/>
            <a:ext cx="2729452" cy="2516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768" y="4553082"/>
            <a:ext cx="4969419" cy="2094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0"/>
          <p:cNvSpPr/>
          <p:nvPr/>
        </p:nvSpPr>
        <p:spPr>
          <a:xfrm>
            <a:off x="721639" y="488601"/>
            <a:ext cx="527856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 Kết quả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nghiên cứu</a:t>
            </a:r>
          </a:p>
        </p:txBody>
      </p:sp>
    </p:spTree>
    <p:extLst>
      <p:ext uri="{BB962C8B-B14F-4D97-AF65-F5344CB8AC3E}">
        <p14:creationId xmlns:p14="http://schemas.microsoft.com/office/powerpoint/2010/main" val="167941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1555968" y="2535717"/>
            <a:ext cx="9538751" cy="69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48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r>
              <a:rPr lang="en-US" sz="48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 Kết Luận và Hướng Phát Triển</a:t>
            </a:r>
            <a:endParaRPr lang="en-US" sz="4800" b="1">
              <a:solidFill>
                <a:srgbClr val="7030A0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3188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21638" y="566976"/>
            <a:ext cx="833527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3600" b="1" smtClean="0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Kết luận và Hướng phát triển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903889" y="17045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Kết </a:t>
            </a:r>
            <a:r>
              <a:rPr lang="en-US" sz="22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luật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101560" y="1704558"/>
            <a:ext cx="26331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Hướng phát triển</a:t>
            </a:r>
            <a:endParaRPr lang="en-US" sz="2200" dirty="0"/>
          </a:p>
        </p:txBody>
      </p:sp>
      <p:sp>
        <p:nvSpPr>
          <p:cNvPr id="7" name="Text 1"/>
          <p:cNvSpPr/>
          <p:nvPr/>
        </p:nvSpPr>
        <p:spPr>
          <a:xfrm>
            <a:off x="1001489" y="2137265"/>
            <a:ext cx="4241071" cy="2321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Hệ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thống hoàn thiện: Website vận hành ổn định, đáp ứng đầy đủ nghiệp vụ TMĐT từ bán hàng, quản lý kho đến báo cáo thống kê.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ối ưu t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rải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nghiệm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người dùng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Giao diện tương thích mọi thiết bị, tích hợp thanh toán điện tử và quy trình xử lý đơn hàng chính xác.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6204860" y="2137265"/>
            <a:ext cx="4241071" cy="271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Tích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hợp AI: Triển khai Chatbot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hỗ trợ khách hàng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24/7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và ứ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ng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dụng trí tuệ nhân tạo để gợi ý sản phẩm cá nhân hóa theo hành vi người dùng.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App: Mở rộng nền tảng sang ứng dụng di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động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để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tăng sự tiện lợi.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7597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ình nền Powerpoint cảm ơn cuối slide đẹp mắ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87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1270280" y="1716508"/>
            <a:ext cx="7264120" cy="3221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742950" indent="-742950" algn="l">
              <a:lnSpc>
                <a:spcPts val="5050"/>
              </a:lnSpc>
              <a:buAutoNum type="arabicPeriod"/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Tổng quan</a:t>
            </a:r>
          </a:p>
          <a:p>
            <a:pPr marL="742950" indent="-742950" algn="l">
              <a:lnSpc>
                <a:spcPts val="5050"/>
              </a:lnSpc>
              <a:buAutoNum type="arabicPeriod"/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Thực hiện hóa nghiên cứu</a:t>
            </a:r>
          </a:p>
          <a:p>
            <a:pPr marL="742950" indent="-742950" algn="l">
              <a:lnSpc>
                <a:spcPts val="5050"/>
              </a:lnSpc>
              <a:buAutoNum type="arabicPeriod"/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Kết quả nghiên cứu</a:t>
            </a:r>
          </a:p>
          <a:p>
            <a:pPr marL="742950" indent="-742950" algn="l">
              <a:lnSpc>
                <a:spcPts val="5050"/>
              </a:lnSpc>
              <a:buAutoNum type="arabicPeriod"/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Kết luận và hướng phát triển</a:t>
            </a:r>
          </a:p>
          <a:p>
            <a:pPr>
              <a:lnSpc>
                <a:spcPts val="5050"/>
              </a:lnSpc>
            </a:pPr>
            <a:endParaRPr lang="en-US" sz="3600">
              <a:solidFill>
                <a:srgbClr val="002060"/>
              </a:solidFill>
            </a:endParaRPr>
          </a:p>
          <a:p>
            <a:pPr marL="0" indent="0" algn="l">
              <a:lnSpc>
                <a:spcPts val="5050"/>
              </a:lnSpc>
              <a:buNone/>
            </a:pP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7" name="Text 0"/>
          <p:cNvSpPr/>
          <p:nvPr/>
        </p:nvSpPr>
        <p:spPr>
          <a:xfrm>
            <a:off x="3560633" y="418999"/>
            <a:ext cx="551048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3600" b="1" smtClean="0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Nội dung báo cáo</a:t>
            </a:r>
            <a:endParaRPr lang="en-US" sz="3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02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3910835" y="2571397"/>
            <a:ext cx="4025802" cy="69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742950" indent="-742950">
              <a:lnSpc>
                <a:spcPts val="5050"/>
              </a:lnSpc>
              <a:buAutoNum type="arabicPeriod"/>
            </a:pPr>
            <a:r>
              <a:rPr lang="en-US" sz="48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Tổng Q</a:t>
            </a:r>
            <a:r>
              <a:rPr lang="en-US" sz="48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uan</a:t>
            </a:r>
            <a:endParaRPr lang="en-US" sz="4800" b="1">
              <a:solidFill>
                <a:srgbClr val="7030A0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0181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21639" y="566976"/>
            <a:ext cx="632359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Tổng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quan</a:t>
            </a:r>
          </a:p>
        </p:txBody>
      </p:sp>
      <p:sp>
        <p:nvSpPr>
          <p:cNvPr id="5" name="Text 1"/>
          <p:cNvSpPr/>
          <p:nvPr/>
        </p:nvSpPr>
        <p:spPr>
          <a:xfrm>
            <a:off x="7574280" y="1726644"/>
            <a:ext cx="1561646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Lý do thực hiện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74278" y="2094785"/>
            <a:ext cx="3842403" cy="13231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Nhu cầu mua sắm online 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tăng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mạnh nên nhãn hiệu 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Goojodoq cần kênh bán hàng chuyên nghiệp và quản lý kho tự động để 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cạnh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tranh với thị trường.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574280" y="3660219"/>
            <a:ext cx="1561646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Mục tiêu chính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574277" y="4068976"/>
            <a:ext cx="3842403" cy="1994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Xây 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dựng website TMĐT chuyên nghiệp, quy trình mua bán rõ </a:t>
            </a:r>
            <a:r>
              <a:rPr lang="en-US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ràng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2550"/>
              </a:lnSpc>
              <a:buSzPct val="100000"/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Tối ưu giao diện, dễ dàng sử dụng.</a:t>
            </a:r>
          </a:p>
          <a:p>
            <a:pPr>
              <a:lnSpc>
                <a:spcPts val="2550"/>
              </a:lnSpc>
              <a:buSzPct val="100000"/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Số hóa quản lý: kho, đơn hàng, doanh thu báo cáo.</a:t>
            </a:r>
            <a:endParaRPr lang="en-US" sz="1600" smtClean="0"/>
          </a:p>
          <a:p>
            <a:pPr marL="342900" indent="-342900">
              <a:lnSpc>
                <a:spcPts val="2550"/>
              </a:lnSpc>
              <a:buSzPct val="100000"/>
              <a:buFontTx/>
              <a:buChar char="•"/>
            </a:pPr>
            <a:endParaRPr lang="en-US" sz="1600" smtClean="0"/>
          </a:p>
          <a:p>
            <a:pPr algn="l">
              <a:lnSpc>
                <a:spcPts val="2550"/>
              </a:lnSpc>
              <a:buSzPct val="100000"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574279" y="4957763"/>
            <a:ext cx="3842403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1600" dirty="0"/>
          </a:p>
        </p:txBody>
      </p:sp>
      <p:pic>
        <p:nvPicPr>
          <p:cNvPr id="1026" name="Picture 2" descr="Bùng nổ hơn 4 triệu đơn hàng trong 60 giờ mua sắm trực tuyến Việt Nam -  VnEconom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11" y="1511345"/>
            <a:ext cx="7011699" cy="461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972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1"/>
          <p:cNvSpPr/>
          <p:nvPr/>
        </p:nvSpPr>
        <p:spPr>
          <a:xfrm>
            <a:off x="1005128" y="1760101"/>
            <a:ext cx="14007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Front-end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1005127" y="2202239"/>
            <a:ext cx="3913102" cy="1091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HTML5, CSS3, JavaScript,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Bootstrap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tạo giao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diện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hiện đại và thân thiện với mọi thiết bị.</a:t>
            </a:r>
            <a:endParaRPr lang="en-US" dirty="0"/>
          </a:p>
        </p:txBody>
      </p:sp>
      <p:sp>
        <p:nvSpPr>
          <p:cNvPr id="9" name="Text 3"/>
          <p:cNvSpPr/>
          <p:nvPr/>
        </p:nvSpPr>
        <p:spPr>
          <a:xfrm>
            <a:off x="7012885" y="1821275"/>
            <a:ext cx="13388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Back-end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6993045" y="2202239"/>
            <a:ext cx="46189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xử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lý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 nghiệp vụ mạnh mẽ và xây dựng RESTful API hiệu năng cao.</a:t>
            </a:r>
            <a:endParaRPr lang="en-US" dirty="0"/>
          </a:p>
        </p:txBody>
      </p:sp>
      <p:sp>
        <p:nvSpPr>
          <p:cNvPr id="12" name="Text 5"/>
          <p:cNvSpPr/>
          <p:nvPr/>
        </p:nvSpPr>
        <p:spPr>
          <a:xfrm>
            <a:off x="1084671" y="3906551"/>
            <a:ext cx="1321179" cy="425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084671" y="4323040"/>
            <a:ext cx="47570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</a:t>
            </a:r>
            <a:r>
              <a:rPr lang="vi-VN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uản lý cơ sở dữ liệu quan hệ chặt chẽ (Users, Products, Orders, Vouchers)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dirty="0"/>
          </a:p>
        </p:txBody>
      </p:sp>
      <p:sp>
        <p:nvSpPr>
          <p:cNvPr id="15" name="Text 7"/>
          <p:cNvSpPr/>
          <p:nvPr/>
        </p:nvSpPr>
        <p:spPr>
          <a:xfrm>
            <a:off x="7112040" y="3938474"/>
            <a:ext cx="8993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112039" y="4312057"/>
            <a:ext cx="4597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VS Code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Git/GitHub/GitHub Action,Docker kiểm thử API,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PayOS t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ích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hợp </a:t>
            </a:r>
            <a:r>
              <a:rPr lang="en-US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thanh </a:t>
            </a:r>
            <a:r>
              <a:rPr lang="en-US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toán.</a:t>
            </a:r>
            <a:endParaRPr lang="en-US" dirty="0"/>
          </a:p>
        </p:txBody>
      </p:sp>
      <p:pic>
        <p:nvPicPr>
          <p:cNvPr id="3080" name="Picture 8" descr="Front-End Icons - Free SVG &amp; PNG Front-End Images - Noun Projec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96" y="1617200"/>
            <a:ext cx="576037" cy="57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Backend - Free seo and web ic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63" y="1658125"/>
            <a:ext cx="576037" cy="57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database icon. vector icon for your website, mobile, presentation, and logo  design. 26753186 Vector Art at Vecteez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52" y="3693319"/>
            <a:ext cx="782524" cy="78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Mẫu Bảo Trì Logo Biểu Tượng Công Cụ Dấu Hiệu Vectơ, Hình ảnh Chuyên Nghiệp  - Pngtre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722" y="3598922"/>
            <a:ext cx="971318" cy="971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0"/>
          <p:cNvSpPr/>
          <p:nvPr/>
        </p:nvSpPr>
        <p:spPr>
          <a:xfrm>
            <a:off x="721639" y="566976"/>
            <a:ext cx="632359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Tổng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quan</a:t>
            </a:r>
          </a:p>
        </p:txBody>
      </p:sp>
    </p:spTree>
    <p:extLst>
      <p:ext uri="{BB962C8B-B14F-4D97-AF65-F5344CB8AC3E}">
        <p14:creationId xmlns:p14="http://schemas.microsoft.com/office/powerpoint/2010/main" val="2756597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1895604" y="2527009"/>
            <a:ext cx="9103322" cy="69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48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Thực Hiện Hóa Nghiên Cứu</a:t>
            </a:r>
            <a:endParaRPr lang="en-US" sz="4800" b="1">
              <a:solidFill>
                <a:srgbClr val="7030A0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3776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886403" y="1829751"/>
            <a:ext cx="5765074" cy="1187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Mô hình Client-Server với Node.js RESTful API xử lý trung tâm, đảm bảo hiệu năng và bảo mật cho luồng dữ liệu hai chiều.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86403" y="2762287"/>
            <a:ext cx="17852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Tác nhân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886403" y="39910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vi-VN" sz="20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Cơ sở dữ liệu</a:t>
            </a:r>
            <a:endParaRPr lang="en-US" sz="2000" dirty="0"/>
          </a:p>
        </p:txBody>
      </p:sp>
      <p:sp>
        <p:nvSpPr>
          <p:cNvPr id="18" name="Text 6"/>
          <p:cNvSpPr/>
          <p:nvPr/>
        </p:nvSpPr>
        <p:spPr>
          <a:xfrm>
            <a:off x="886403" y="1491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Kiến trúc tổng quan</a:t>
            </a:r>
            <a:endParaRPr lang="en-US" sz="2000" dirty="0"/>
          </a:p>
        </p:txBody>
      </p:sp>
      <p:sp>
        <p:nvSpPr>
          <p:cNvPr id="21" name="Text 1"/>
          <p:cNvSpPr/>
          <p:nvPr/>
        </p:nvSpPr>
        <p:spPr>
          <a:xfrm>
            <a:off x="886403" y="3090174"/>
            <a:ext cx="6479177" cy="828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Khách hàng: Tìm kiếm, Mua sắm, Thanh toán &amp; 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Theo dõi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đơn hàng.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Quản trị viê</a:t>
            </a: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Vận hành hệ thống, Quản lý kho, Xử lý đơn &amp; Thống kê.</a:t>
            </a:r>
            <a:endParaRPr lang="en-US" sz="1600" dirty="0"/>
          </a:p>
        </p:txBody>
      </p:sp>
      <p:sp>
        <p:nvSpPr>
          <p:cNvPr id="22" name="Text 1"/>
          <p:cNvSpPr/>
          <p:nvPr/>
        </p:nvSpPr>
        <p:spPr>
          <a:xfrm>
            <a:off x="886403" y="4384718"/>
            <a:ext cx="6479177" cy="1241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Người dùng: Phân quyền Khách vãng lai/Người dùng/Admin. </a:t>
            </a: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Sản phẩm &amp; Danh mục: Quản lý danh mục hàng hóa. </a:t>
            </a: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Đơn hàng &amp; Vouchers: Xử lý giao dịch và khuyến mãi.</a:t>
            </a:r>
            <a:endParaRPr lang="en-US" sz="1600" dirty="0"/>
          </a:p>
        </p:txBody>
      </p:sp>
      <p:pic>
        <p:nvPicPr>
          <p:cNvPr id="1024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744" y="478257"/>
            <a:ext cx="4703970" cy="573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0"/>
          <p:cNvSpPr/>
          <p:nvPr/>
        </p:nvSpPr>
        <p:spPr>
          <a:xfrm>
            <a:off x="721639" y="566976"/>
            <a:ext cx="632359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Thực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hiện hóa nghiên cứu</a:t>
            </a:r>
          </a:p>
        </p:txBody>
      </p:sp>
    </p:spTree>
    <p:extLst>
      <p:ext uri="{BB962C8B-B14F-4D97-AF65-F5344CB8AC3E}">
        <p14:creationId xmlns:p14="http://schemas.microsoft.com/office/powerpoint/2010/main" val="345005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2653249" y="2527009"/>
            <a:ext cx="6821676" cy="69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48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3. Kết Quả Nghiên Cứu</a:t>
            </a:r>
            <a:endParaRPr lang="en-US" sz="4800" b="1">
              <a:solidFill>
                <a:srgbClr val="7030A0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8050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6479181" y="1867940"/>
            <a:ext cx="4972591" cy="341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1600" b="1">
                <a:solidFill>
                  <a:srgbClr val="00206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Chức năng cho quản trị</a:t>
            </a:r>
            <a:endParaRPr lang="en-US" sz="1600">
              <a:solidFill>
                <a:srgbClr val="002060"/>
              </a:solidFill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Thống kê doanh thu và đơn hàng qua biểu đồ trực quan.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Kho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hàng: Quản lý thêm/sửa/xóa sản phẩm và kiểm soát tồn kho chính xác.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Đơn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hàng: Xử lý quy trình duyệt đơn, vận chuyển và in hóa đơn khép kín.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Marketing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Tạo và quản lý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các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mã giảm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giá. </a:t>
            </a:r>
            <a:endParaRPr lang="en-US" sz="160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2850"/>
              </a:lnSpc>
            </a:pPr>
            <a:r>
              <a:rPr lang="en-US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</a:t>
            </a:r>
            <a:r>
              <a:rPr lang="vi-VN" sz="160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Hỗ </a:t>
            </a:r>
            <a:r>
              <a:rPr lang="vi-VN" sz="160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trợ: Tiếp nhận và giải quyết yêu cầu, khiếu nại từ khách hàng.</a:t>
            </a:r>
            <a:endParaRPr lang="en-US" sz="1600" dirty="0"/>
          </a:p>
        </p:txBody>
      </p:sp>
      <p:pic>
        <p:nvPicPr>
          <p:cNvPr id="1026" name="Picture 2" descr="Screenshot 2025-12-25 20335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6"/>
          <a:stretch/>
        </p:blipFill>
        <p:spPr bwMode="auto">
          <a:xfrm>
            <a:off x="740232" y="1443263"/>
            <a:ext cx="5198972" cy="233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9" t="1" r="5845" b="1128"/>
          <a:stretch/>
        </p:blipFill>
        <p:spPr bwMode="auto">
          <a:xfrm>
            <a:off x="429155" y="4013571"/>
            <a:ext cx="2762375" cy="1821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492" y="4100658"/>
            <a:ext cx="2918665" cy="1821171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721639" y="566976"/>
            <a:ext cx="527856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r>
              <a:rPr lang="en-US" sz="3600" b="1" smtClean="0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. Kết quả </a:t>
            </a:r>
            <a:r>
              <a:rPr lang="en-US" sz="3600" b="1">
                <a:solidFill>
                  <a:srgbClr val="7030A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nghiên cứu</a:t>
            </a:r>
          </a:p>
        </p:txBody>
      </p:sp>
    </p:spTree>
    <p:extLst>
      <p:ext uri="{BB962C8B-B14F-4D97-AF65-F5344CB8AC3E}">
        <p14:creationId xmlns:p14="http://schemas.microsoft.com/office/powerpoint/2010/main" val="38640091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781</TotalTime>
  <Words>778</Words>
  <Application>Microsoft Office PowerPoint</Application>
  <PresentationFormat>Widescreen</PresentationFormat>
  <Paragraphs>68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Inter</vt:lpstr>
      <vt:lpstr>Inter Bold</vt:lpstr>
      <vt:lpstr>Rockwell</vt:lpstr>
      <vt:lpstr>Rockwell Condensed</vt:lpstr>
      <vt:lpstr>Wingdings</vt:lpstr>
      <vt:lpstr>Wood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CHAU THANH THIEN</dc:creator>
  <cp:lastModifiedBy>CHAU THANH THIEN</cp:lastModifiedBy>
  <cp:revision>21</cp:revision>
  <dcterms:created xsi:type="dcterms:W3CDTF">2025-12-25T18:04:26Z</dcterms:created>
  <dcterms:modified xsi:type="dcterms:W3CDTF">2026-01-11T06:27:45Z</dcterms:modified>
</cp:coreProperties>
</file>

<file path=docProps/thumbnail.jpeg>
</file>